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78" r:id="rId2"/>
    <p:sldId id="279" r:id="rId3"/>
    <p:sldId id="280" r:id="rId4"/>
    <p:sldId id="281" r:id="rId5"/>
    <p:sldId id="294" r:id="rId6"/>
    <p:sldId id="296" r:id="rId7"/>
    <p:sldId id="298" r:id="rId8"/>
    <p:sldId id="299" r:id="rId9"/>
    <p:sldId id="300" r:id="rId10"/>
    <p:sldId id="301" r:id="rId11"/>
    <p:sldId id="302" r:id="rId12"/>
    <p:sldId id="303" r:id="rId13"/>
    <p:sldId id="304" r:id="rId14"/>
    <p:sldId id="305" r:id="rId15"/>
    <p:sldId id="306" r:id="rId16"/>
    <p:sldId id="307" r:id="rId17"/>
    <p:sldId id="308" r:id="rId18"/>
    <p:sldId id="282" r:id="rId19"/>
    <p:sldId id="293"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0"/>
    <p:restoredTop sz="96197" autoAdjust="0"/>
  </p:normalViewPr>
  <p:slideViewPr>
    <p:cSldViewPr snapToGrid="0" snapToObjects="1">
      <p:cViewPr varScale="1">
        <p:scale>
          <a:sx n="116" d="100"/>
          <a:sy n="116" d="100"/>
        </p:scale>
        <p:origin x="208" y="35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613471" y="563072"/>
            <a:ext cx="6965057" cy="1225296"/>
          </a:xfrm>
        </p:spPr>
        <p:txBody>
          <a:bodyPr/>
          <a:lstStyle/>
          <a:p>
            <a:r>
              <a:rPr lang="en-US" dirty="0">
                <a:latin typeface="Courier" pitchFamily="2" charset="0"/>
              </a:rPr>
              <a:t>PHân tích thiết kế hệ thống bán hàng mia shoes</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698746" y="2847060"/>
            <a:ext cx="5014841" cy="1724454"/>
          </a:xfrm>
        </p:spPr>
        <p:txBody>
          <a:bodyPr/>
          <a:lstStyle/>
          <a:p>
            <a:r>
              <a:rPr lang="en-US" dirty="0"/>
              <a:t>Nhóm 10:</a:t>
            </a:r>
          </a:p>
          <a:p>
            <a:pPr marL="457200" indent="-457200">
              <a:buAutoNum type="arabicPeriod"/>
            </a:pPr>
            <a:r>
              <a:rPr lang="en-US" dirty="0"/>
              <a:t>Trần Trọng Tuyển – 19CNTTD</a:t>
            </a:r>
          </a:p>
          <a:p>
            <a:pPr marL="457200" indent="-457200">
              <a:buAutoNum type="arabicPeriod"/>
            </a:pPr>
            <a:r>
              <a:rPr lang="en-US" dirty="0"/>
              <a:t>Trần Nhật Khánh Lan – 19CNTTD</a:t>
            </a:r>
          </a:p>
          <a:p>
            <a:pPr marL="457200" indent="-457200">
              <a:buAutoNum type="arabicPeriod"/>
            </a:pPr>
            <a:r>
              <a:rPr lang="en-US" dirty="0"/>
              <a:t>Nguyễn Duy Thắng – 19CNTTD</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52683" y="364438"/>
            <a:ext cx="8165592" cy="768096"/>
          </a:xfrm>
        </p:spPr>
        <p:txBody>
          <a:bodyPr/>
          <a:lstStyle/>
          <a:p>
            <a:r>
              <a:rPr lang="en-US" sz="4400" b="1" dirty="0">
                <a:solidFill>
                  <a:schemeClr val="accent6"/>
                </a:solidFill>
                <a:latin typeface="Courier" pitchFamily="2" charset="0"/>
                <a:cs typeface="Arial Black" panose="020B0604020202020204" pitchFamily="34" charset="0"/>
              </a:rPr>
              <a:t>component diagram</a:t>
            </a: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3" name="Picture 2">
            <a:extLst>
              <a:ext uri="{FF2B5EF4-FFF2-40B4-BE49-F238E27FC236}">
                <a16:creationId xmlns:a16="http://schemas.microsoft.com/office/drawing/2014/main" id="{D76A038E-7AB7-4603-1FA3-C16B69868E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9874" y="1132534"/>
            <a:ext cx="7011209" cy="5361028"/>
          </a:xfrm>
          <a:prstGeom prst="rect">
            <a:avLst/>
          </a:prstGeom>
          <a:noFill/>
          <a:ln>
            <a:solidFill>
              <a:schemeClr val="tx1"/>
            </a:solidFill>
          </a:ln>
        </p:spPr>
      </p:pic>
    </p:spTree>
    <p:extLst>
      <p:ext uri="{BB962C8B-B14F-4D97-AF65-F5344CB8AC3E}">
        <p14:creationId xmlns:p14="http://schemas.microsoft.com/office/powerpoint/2010/main" val="25238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use case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3" name="Picture 2">
            <a:extLst>
              <a:ext uri="{FF2B5EF4-FFF2-40B4-BE49-F238E27FC236}">
                <a16:creationId xmlns:a16="http://schemas.microsoft.com/office/drawing/2014/main" id="{176407E0-DD88-42F7-B81B-FA3FCA07BE28}"/>
              </a:ext>
            </a:extLst>
          </p:cNvPr>
          <p:cNvPicPr>
            <a:picLocks noChangeAspect="1"/>
          </p:cNvPicPr>
          <p:nvPr/>
        </p:nvPicPr>
        <p:blipFill>
          <a:blip r:embed="rId2"/>
          <a:stretch>
            <a:fillRect/>
          </a:stretch>
        </p:blipFill>
        <p:spPr>
          <a:xfrm>
            <a:off x="2622014" y="1232817"/>
            <a:ext cx="5999067" cy="5175099"/>
          </a:xfrm>
          <a:prstGeom prst="rect">
            <a:avLst/>
          </a:prstGeom>
          <a:ln>
            <a:solidFill>
              <a:schemeClr val="tx1"/>
            </a:solidFill>
          </a:ln>
        </p:spPr>
      </p:pic>
    </p:spTree>
    <p:extLst>
      <p:ext uri="{BB962C8B-B14F-4D97-AF65-F5344CB8AC3E}">
        <p14:creationId xmlns:p14="http://schemas.microsoft.com/office/powerpoint/2010/main" val="107642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use case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3" name="Picture 2">
            <a:extLst>
              <a:ext uri="{FF2B5EF4-FFF2-40B4-BE49-F238E27FC236}">
                <a16:creationId xmlns:a16="http://schemas.microsoft.com/office/drawing/2014/main" id="{A5B1179A-443E-D95E-C74F-80038567B616}"/>
              </a:ext>
            </a:extLst>
          </p:cNvPr>
          <p:cNvPicPr>
            <a:picLocks noChangeAspect="1"/>
          </p:cNvPicPr>
          <p:nvPr/>
        </p:nvPicPr>
        <p:blipFill>
          <a:blip r:embed="rId2"/>
          <a:stretch>
            <a:fillRect/>
          </a:stretch>
        </p:blipFill>
        <p:spPr>
          <a:xfrm>
            <a:off x="2767146" y="1115567"/>
            <a:ext cx="5826011" cy="5530575"/>
          </a:xfrm>
          <a:prstGeom prst="rect">
            <a:avLst/>
          </a:prstGeom>
          <a:ln>
            <a:solidFill>
              <a:schemeClr val="tx1"/>
            </a:solidFill>
          </a:ln>
        </p:spPr>
      </p:pic>
    </p:spTree>
    <p:extLst>
      <p:ext uri="{BB962C8B-B14F-4D97-AF65-F5344CB8AC3E}">
        <p14:creationId xmlns:p14="http://schemas.microsoft.com/office/powerpoint/2010/main" val="6689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tuần tự</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5916890"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(Sequence Diagram)</a:t>
            </a:r>
          </a:p>
        </p:txBody>
      </p:sp>
      <p:pic>
        <p:nvPicPr>
          <p:cNvPr id="13" name="Picture 12">
            <a:extLst>
              <a:ext uri="{FF2B5EF4-FFF2-40B4-BE49-F238E27FC236}">
                <a16:creationId xmlns:a16="http://schemas.microsoft.com/office/drawing/2014/main" id="{1D017D97-1B2B-4EC4-3B39-C2761C0879A5}"/>
              </a:ext>
            </a:extLst>
          </p:cNvPr>
          <p:cNvPicPr>
            <a:picLocks noChangeAspect="1"/>
          </p:cNvPicPr>
          <p:nvPr/>
        </p:nvPicPr>
        <p:blipFill>
          <a:blip r:embed="rId2"/>
          <a:stretch>
            <a:fillRect/>
          </a:stretch>
        </p:blipFill>
        <p:spPr>
          <a:xfrm>
            <a:off x="2450309" y="1285299"/>
            <a:ext cx="6250113" cy="4522030"/>
          </a:xfrm>
          <a:prstGeom prst="rect">
            <a:avLst/>
          </a:prstGeom>
          <a:ln>
            <a:solidFill>
              <a:schemeClr val="tx1"/>
            </a:solidFill>
          </a:ln>
        </p:spPr>
      </p:pic>
    </p:spTree>
    <p:extLst>
      <p:ext uri="{BB962C8B-B14F-4D97-AF65-F5344CB8AC3E}">
        <p14:creationId xmlns:p14="http://schemas.microsoft.com/office/powerpoint/2010/main" val="263661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tuần tự</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5916890"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(Sequence Diagram)</a:t>
            </a:r>
          </a:p>
        </p:txBody>
      </p:sp>
      <p:pic>
        <p:nvPicPr>
          <p:cNvPr id="3" name="Picture 2">
            <a:extLst>
              <a:ext uri="{FF2B5EF4-FFF2-40B4-BE49-F238E27FC236}">
                <a16:creationId xmlns:a16="http://schemas.microsoft.com/office/drawing/2014/main" id="{F40FA101-B573-45EF-B2A6-6A63FA400222}"/>
              </a:ext>
            </a:extLst>
          </p:cNvPr>
          <p:cNvPicPr>
            <a:picLocks noChangeAspect="1"/>
          </p:cNvPicPr>
          <p:nvPr/>
        </p:nvPicPr>
        <p:blipFill>
          <a:blip r:embed="rId2"/>
          <a:stretch>
            <a:fillRect/>
          </a:stretch>
        </p:blipFill>
        <p:spPr>
          <a:xfrm>
            <a:off x="2459045" y="1384451"/>
            <a:ext cx="6241378" cy="4432455"/>
          </a:xfrm>
          <a:prstGeom prst="rect">
            <a:avLst/>
          </a:prstGeom>
          <a:ln>
            <a:solidFill>
              <a:schemeClr val="tx1"/>
            </a:solidFill>
          </a:ln>
        </p:spPr>
      </p:pic>
    </p:spTree>
    <p:extLst>
      <p:ext uri="{BB962C8B-B14F-4D97-AF65-F5344CB8AC3E}">
        <p14:creationId xmlns:p14="http://schemas.microsoft.com/office/powerpoint/2010/main" val="141112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trạng thái</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6930442"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(State Diagram)</a:t>
            </a:r>
          </a:p>
        </p:txBody>
      </p:sp>
      <p:pic>
        <p:nvPicPr>
          <p:cNvPr id="4" name="Picture 3">
            <a:extLst>
              <a:ext uri="{FF2B5EF4-FFF2-40B4-BE49-F238E27FC236}">
                <a16:creationId xmlns:a16="http://schemas.microsoft.com/office/drawing/2014/main" id="{9D1E4B3C-1B41-6564-5163-8BD8BF1B48C7}"/>
              </a:ext>
            </a:extLst>
          </p:cNvPr>
          <p:cNvPicPr>
            <a:picLocks noChangeAspect="1"/>
          </p:cNvPicPr>
          <p:nvPr/>
        </p:nvPicPr>
        <p:blipFill>
          <a:blip r:embed="rId2"/>
          <a:stretch>
            <a:fillRect/>
          </a:stretch>
        </p:blipFill>
        <p:spPr>
          <a:xfrm>
            <a:off x="1110935" y="1967361"/>
            <a:ext cx="7273820" cy="2454137"/>
          </a:xfrm>
          <a:prstGeom prst="rect">
            <a:avLst/>
          </a:prstGeom>
          <a:ln>
            <a:solidFill>
              <a:schemeClr val="tx1"/>
            </a:solidFill>
          </a:ln>
        </p:spPr>
      </p:pic>
    </p:spTree>
    <p:extLst>
      <p:ext uri="{BB962C8B-B14F-4D97-AF65-F5344CB8AC3E}">
        <p14:creationId xmlns:p14="http://schemas.microsoft.com/office/powerpoint/2010/main" val="159731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trạng thái</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6930442"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(State Diagram)</a:t>
            </a:r>
          </a:p>
        </p:txBody>
      </p:sp>
      <p:pic>
        <p:nvPicPr>
          <p:cNvPr id="3" name="Picture 2">
            <a:extLst>
              <a:ext uri="{FF2B5EF4-FFF2-40B4-BE49-F238E27FC236}">
                <a16:creationId xmlns:a16="http://schemas.microsoft.com/office/drawing/2014/main" id="{51BCA870-7467-8097-8F02-4E0124C46375}"/>
              </a:ext>
            </a:extLst>
          </p:cNvPr>
          <p:cNvPicPr>
            <a:picLocks noChangeAspect="1"/>
          </p:cNvPicPr>
          <p:nvPr/>
        </p:nvPicPr>
        <p:blipFill>
          <a:blip r:embed="rId2"/>
          <a:stretch>
            <a:fillRect/>
          </a:stretch>
        </p:blipFill>
        <p:spPr>
          <a:xfrm>
            <a:off x="1977969" y="1285299"/>
            <a:ext cx="6621215" cy="4300253"/>
          </a:xfrm>
          <a:prstGeom prst="rect">
            <a:avLst/>
          </a:prstGeom>
          <a:ln>
            <a:solidFill>
              <a:schemeClr val="tx1"/>
            </a:solidFill>
          </a:ln>
        </p:spPr>
      </p:pic>
    </p:spTree>
    <p:extLst>
      <p:ext uri="{BB962C8B-B14F-4D97-AF65-F5344CB8AC3E}">
        <p14:creationId xmlns:p14="http://schemas.microsoft.com/office/powerpoint/2010/main" val="283888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trạng thái</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6930442"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(State Diagram)</a:t>
            </a:r>
          </a:p>
        </p:txBody>
      </p:sp>
      <p:pic>
        <p:nvPicPr>
          <p:cNvPr id="3" name="Picture 2">
            <a:extLst>
              <a:ext uri="{FF2B5EF4-FFF2-40B4-BE49-F238E27FC236}">
                <a16:creationId xmlns:a16="http://schemas.microsoft.com/office/drawing/2014/main" id="{51BCA870-7467-8097-8F02-4E0124C46375}"/>
              </a:ext>
            </a:extLst>
          </p:cNvPr>
          <p:cNvPicPr>
            <a:picLocks noChangeAspect="1"/>
          </p:cNvPicPr>
          <p:nvPr/>
        </p:nvPicPr>
        <p:blipFill>
          <a:blip r:embed="rId2"/>
          <a:srcRect/>
          <a:stretch/>
        </p:blipFill>
        <p:spPr>
          <a:xfrm>
            <a:off x="1977969" y="1286819"/>
            <a:ext cx="6621215" cy="4297212"/>
          </a:xfrm>
          <a:prstGeom prst="rect">
            <a:avLst/>
          </a:prstGeom>
          <a:ln>
            <a:solidFill>
              <a:schemeClr val="tx1"/>
            </a:solidFill>
          </a:ln>
        </p:spPr>
      </p:pic>
    </p:spTree>
    <p:extLst>
      <p:ext uri="{BB962C8B-B14F-4D97-AF65-F5344CB8AC3E}">
        <p14:creationId xmlns:p14="http://schemas.microsoft.com/office/powerpoint/2010/main" val="94848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5854363" y="2692908"/>
            <a:ext cx="2364220" cy="1033272"/>
          </a:xfrm>
        </p:spPr>
        <p:txBody>
          <a:bodyPr/>
          <a:lstStyle/>
          <a:p>
            <a:r>
              <a:rPr lang="en-US" sz="7200" b="1" dirty="0">
                <a:solidFill>
                  <a:schemeClr val="accent6"/>
                </a:solidFill>
                <a:latin typeface="Courier" pitchFamily="2" charset="0"/>
                <a:cs typeface="Arial Black" panose="020B0604020202020204" pitchFamily="34" charset="0"/>
              </a:rPr>
              <a:t>demo</a:t>
            </a:r>
            <a:endParaRPr lang="en-US" sz="7200"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05014" y="3095244"/>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Courier" pitchFamily="2" charset="0"/>
                <a:ea typeface="Arial Regular" pitchFamily="34" charset="-122"/>
                <a:cs typeface="Arial Black" panose="020B0604020202020204" pitchFamily="34" charset="0"/>
              </a:rPr>
              <a:t>NỘI DUNG CHÍNH</a:t>
            </a:r>
            <a:endParaRPr lang="en-US" sz="4400" b="1" dirty="0">
              <a:solidFill>
                <a:schemeClr val="accent6"/>
              </a:solidFill>
              <a:latin typeface="Courier" pitchFamily="2"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Lý do chọn đề tài</a:t>
            </a:r>
          </a:p>
          <a:p>
            <a:r>
              <a:rPr lang="en-US" dirty="0"/>
              <a:t>Khảo sát hệ thống</a:t>
            </a:r>
          </a:p>
          <a:p>
            <a:r>
              <a:rPr lang="en-US" dirty="0"/>
              <a:t>Mô hình C4</a:t>
            </a:r>
          </a:p>
          <a:p>
            <a:r>
              <a:rPr lang="en-US" dirty="0"/>
              <a:t>Các biểu đồ UML</a:t>
            </a:r>
          </a:p>
          <a:p>
            <a:r>
              <a:rPr lang="en-US" dirty="0"/>
              <a:t>Demo</a:t>
            </a:r>
          </a:p>
        </p:txBody>
      </p:sp>
    </p:spTree>
    <p:extLst>
      <p:ext uri="{BB962C8B-B14F-4D97-AF65-F5344CB8AC3E}">
        <p14:creationId xmlns:p14="http://schemas.microsoft.com/office/powerpoint/2010/main" val="38555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15704"/>
            <a:ext cx="6766560" cy="768096"/>
          </a:xfrm>
        </p:spPr>
        <p:txBody>
          <a:bodyPr/>
          <a:lstStyle/>
          <a:p>
            <a:r>
              <a:rPr lang="en-US" dirty="0">
                <a:latin typeface="Courier" pitchFamily="2" charset="0"/>
              </a:rPr>
              <a:t>LÝ DO CHỌN ĐỀ TÀI</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838531"/>
            <a:ext cx="6766560" cy="971810"/>
          </a:xfrm>
        </p:spPr>
        <p:txBody>
          <a:bodyPr/>
          <a:lstStyle/>
          <a:p>
            <a:r>
              <a:rPr lang="vi-VN" sz="1600" dirty="0"/>
              <a:t>Hiện nay bán hàng trực tuyến đã rất phổ biến, có rất nhiều website bán hàng online đáp ứng cho nhu cầu của người mua. Không thể phủ nhận sự tiện lợi, nhanh chóng thuận tiện, cùng với xu thế phát triển ngày càng cao của công nghệ thông tin.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7" name="Picture 6" descr="Table&#10;&#10;Description automatically generated">
            <a:extLst>
              <a:ext uri="{FF2B5EF4-FFF2-40B4-BE49-F238E27FC236}">
                <a16:creationId xmlns:a16="http://schemas.microsoft.com/office/drawing/2014/main" id="{2193917F-F951-8ADD-9861-BFF0720F8970}"/>
              </a:ext>
            </a:extLst>
          </p:cNvPr>
          <p:cNvPicPr>
            <a:picLocks noChangeAspect="1"/>
          </p:cNvPicPr>
          <p:nvPr/>
        </p:nvPicPr>
        <p:blipFill>
          <a:blip r:embed="rId2"/>
          <a:stretch>
            <a:fillRect/>
          </a:stretch>
        </p:blipFill>
        <p:spPr>
          <a:xfrm>
            <a:off x="4224528" y="1917352"/>
            <a:ext cx="6766560" cy="4507823"/>
          </a:xfrm>
          <a:prstGeom prst="rect">
            <a:avLst/>
          </a:prstGeom>
        </p:spPr>
      </p:pic>
    </p:spTree>
    <p:extLst>
      <p:ext uri="{BB962C8B-B14F-4D97-AF65-F5344CB8AC3E}">
        <p14:creationId xmlns:p14="http://schemas.microsoft.com/office/powerpoint/2010/main" val="97962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190044"/>
            <a:ext cx="6400800" cy="768096"/>
          </a:xfrm>
        </p:spPr>
        <p:txBody>
          <a:bodyPr/>
          <a:lstStyle/>
          <a:p>
            <a:r>
              <a:rPr lang="en-US" sz="4400" b="1" dirty="0">
                <a:solidFill>
                  <a:schemeClr val="accent6"/>
                </a:solidFill>
                <a:latin typeface="Courier" pitchFamily="2" charset="0"/>
                <a:cs typeface="Arial Black" panose="020B0604020202020204" pitchFamily="34" charset="0"/>
              </a:rPr>
              <a:t>Khảo sát hệ thống</a:t>
            </a:r>
          </a:p>
        </p:txBody>
      </p:sp>
      <p:sp>
        <p:nvSpPr>
          <p:cNvPr id="7" name="Text Placeholder 6">
            <a:extLst>
              <a:ext uri="{FF2B5EF4-FFF2-40B4-BE49-F238E27FC236}">
                <a16:creationId xmlns:a16="http://schemas.microsoft.com/office/drawing/2014/main" id="{4115EA37-CC77-9C47-D64E-30D83892829F}"/>
              </a:ext>
            </a:extLst>
          </p:cNvPr>
          <p:cNvSpPr>
            <a:spLocks noGrp="1"/>
          </p:cNvSpPr>
          <p:nvPr>
            <p:ph type="body" idx="1"/>
          </p:nvPr>
        </p:nvSpPr>
        <p:spPr>
          <a:xfrm>
            <a:off x="2619260" y="3239069"/>
            <a:ext cx="6953480" cy="2291398"/>
          </a:xfrm>
        </p:spPr>
        <p:txBody>
          <a:bodyPr/>
          <a:lstStyle/>
          <a:p>
            <a:pPr algn="just"/>
            <a:r>
              <a:rPr lang="vi-VN"/>
              <a:t>Mia Shoes là cửa hàng chuyên cung cấp các mặt hàng giày Bitis. Với lượng khách càng ngày càng tăng, để phục vụ khách được tốt hơn, chính xác hơn và nhanh chóng hơn thì chủ cửa hàng có ý định xây dựng một trang bán hàng trực tuyến cho cửa hàng. </a:t>
            </a:r>
            <a:endParaRPr lang="en-VN"/>
          </a:p>
        </p:txBody>
      </p:sp>
      <p:pic>
        <p:nvPicPr>
          <p:cNvPr id="10" name="Picture 9" descr="A picture containing text&#10;&#10;Description automatically generated">
            <a:extLst>
              <a:ext uri="{FF2B5EF4-FFF2-40B4-BE49-F238E27FC236}">
                <a16:creationId xmlns:a16="http://schemas.microsoft.com/office/drawing/2014/main" id="{01602C85-B66E-C46D-4202-27ECFBBC6FA9}"/>
              </a:ext>
            </a:extLst>
          </p:cNvPr>
          <p:cNvPicPr>
            <a:picLocks noChangeAspect="1"/>
          </p:cNvPicPr>
          <p:nvPr/>
        </p:nvPicPr>
        <p:blipFill rotWithShape="1">
          <a:blip r:embed="rId2"/>
          <a:srcRect l="51452" t="-273" r="9569" b="273"/>
          <a:stretch/>
        </p:blipFill>
        <p:spPr>
          <a:xfrm>
            <a:off x="8350784" y="-638978"/>
            <a:ext cx="3030344" cy="3036800"/>
          </a:xfrm>
          <a:prstGeom prst="ellipse">
            <a:avLst/>
          </a:prstGeom>
        </p:spPr>
      </p:pic>
    </p:spTree>
    <p:extLst>
      <p:ext uri="{BB962C8B-B14F-4D97-AF65-F5344CB8AC3E}">
        <p14:creationId xmlns:p14="http://schemas.microsoft.com/office/powerpoint/2010/main" val="29529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sz="4400" b="1" dirty="0">
                <a:solidFill>
                  <a:schemeClr val="accent6"/>
                </a:solidFill>
                <a:latin typeface="Courier" pitchFamily="2" charset="0"/>
                <a:cs typeface="Arial Black" panose="020B0604020202020204" pitchFamily="34" charset="0"/>
              </a:rPr>
              <a:t>Khảo sát hệ thống</a:t>
            </a:r>
            <a:endParaRPr lang="en-US" dirty="0"/>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Xem sản phẩm</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Đăng ký</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Mua hàng</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Hoá đơn</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Khuyến mãi</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Giới thiệu sản phẩm cho khách hàng</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Khách hàng tới lần đầu thì đăng ký họ tên, số điện thoại</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Khách hàng chọn được hàng ưng ý thì mang đến cho nhân viên tính tiền</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Nhân viên viết hoá đơn cho cho khách hàng</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Nhắn tin cho khách hàng về các chương trình khuyến mãi</a:t>
            </a:r>
          </a:p>
        </p:txBody>
      </p:sp>
    </p:spTree>
    <p:extLst>
      <p:ext uri="{BB962C8B-B14F-4D97-AF65-F5344CB8AC3E}">
        <p14:creationId xmlns:p14="http://schemas.microsoft.com/office/powerpoint/2010/main" val="39529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 calcmode="lin" valueType="num">
                                      <p:cBhvr additive="base">
                                        <p:cTn id="1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P spid="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sz="4400" b="1" dirty="0">
                <a:solidFill>
                  <a:schemeClr val="accent6"/>
                </a:solidFill>
                <a:latin typeface="Courier" pitchFamily="2" charset="0"/>
                <a:cs typeface="Arial Black" panose="020B0604020202020204" pitchFamily="34" charset="0"/>
              </a:rPr>
              <a:t>Mô hình c4</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85222" y="2761488"/>
            <a:ext cx="2130552" cy="3557016"/>
          </a:xfrm>
        </p:spPr>
        <p:txBody>
          <a:bodyPr/>
          <a:lstStyle/>
          <a:p>
            <a:r>
              <a:rPr lang="en-US" sz="1600" dirty="0"/>
              <a:t>System context</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a:xfrm>
            <a:off x="1983086" y="2276856"/>
            <a:ext cx="932688" cy="932688"/>
          </a:xfrm>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a:xfrm>
            <a:off x="785223" y="3981937"/>
            <a:ext cx="2130552" cy="2206752"/>
          </a:xfrm>
        </p:spPr>
        <p:txBody>
          <a:bodyPr/>
          <a:lstStyle/>
          <a:p>
            <a:pPr marL="0" indent="0">
              <a:buNone/>
            </a:pPr>
            <a:r>
              <a:rPr lang="vi-VN" sz="1800" dirty="0"/>
              <a:t>Mô tả tổng quát về hệ thống theo hướng che đi thành phần bên trong mà chỉ làm nổi bật thành phần bên ngoài.</a:t>
            </a:r>
            <a:endParaRPr lang="en-US" sz="1800" dirty="0"/>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3647294" y="2761488"/>
            <a:ext cx="2130552" cy="3557016"/>
          </a:xfrm>
        </p:spPr>
        <p:txBody>
          <a:bodyPr/>
          <a:lstStyle/>
          <a:p>
            <a:r>
              <a:rPr lang="en-US" sz="1600" dirty="0"/>
              <a:t>container</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a:xfrm>
            <a:off x="4845158" y="2276856"/>
            <a:ext cx="932688" cy="932688"/>
          </a:xfrm>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3647294" y="3967175"/>
            <a:ext cx="2130552" cy="2206752"/>
          </a:xfrm>
        </p:spPr>
        <p:txBody>
          <a:bodyPr/>
          <a:lstStyle/>
          <a:p>
            <a:pPr marL="0" indent="0">
              <a:buNone/>
            </a:pPr>
            <a:r>
              <a:rPr lang="vi-VN" sz="1800" dirty="0"/>
              <a:t>Mô tả về hệ thống theo hướng hiển thị thành phần bên ngoài cùng với việc phóng to những thành phần bên trong của hệ thống.</a:t>
            </a:r>
            <a:endParaRPr lang="en-US" sz="1800"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6509366" y="2761488"/>
            <a:ext cx="2130552" cy="3557016"/>
          </a:xfrm>
        </p:spPr>
        <p:txBody>
          <a:bodyPr/>
          <a:lstStyle/>
          <a:p>
            <a:r>
              <a:rPr lang="en-VN" altLang="zh-CN" sz="1600" dirty="0"/>
              <a:t>Component</a:t>
            </a:r>
            <a:endParaRPr lang="en-US" sz="1600"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a:xfrm>
            <a:off x="7707230" y="2276856"/>
            <a:ext cx="932688" cy="932688"/>
          </a:xfrm>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6509365" y="3981937"/>
            <a:ext cx="2130553" cy="2206752"/>
          </a:xfrm>
        </p:spPr>
        <p:txBody>
          <a:bodyPr/>
          <a:lstStyle/>
          <a:p>
            <a:pPr marL="0" indent="0">
              <a:buNone/>
            </a:pPr>
            <a:r>
              <a:rPr lang="en-US" sz="1800" dirty="0"/>
              <a:t>Phóng to container để mô tả về thành phần bên trong.</a:t>
            </a:r>
          </a:p>
        </p:txBody>
      </p:sp>
      <p:sp>
        <p:nvSpPr>
          <p:cNvPr id="9" name="Text Placeholder 3">
            <a:extLst>
              <a:ext uri="{FF2B5EF4-FFF2-40B4-BE49-F238E27FC236}">
                <a16:creationId xmlns:a16="http://schemas.microsoft.com/office/drawing/2014/main" id="{D9A5A145-A32F-289F-D702-83B8D2611416}"/>
              </a:ext>
            </a:extLst>
          </p:cNvPr>
          <p:cNvSpPr txBox="1">
            <a:spLocks/>
          </p:cNvSpPr>
          <p:nvPr/>
        </p:nvSpPr>
        <p:spPr>
          <a:xfrm>
            <a:off x="9371438" y="2761488"/>
            <a:ext cx="2130552" cy="3557016"/>
          </a:xfrm>
          <a:prstGeom prst="rect">
            <a:avLst/>
          </a:prstGeom>
          <a:noFill/>
          <a:ln w="12700">
            <a:solidFill>
              <a:schemeClr val="accent4"/>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VN" altLang="zh-CN" sz="1600" dirty="0"/>
              <a:t>code</a:t>
            </a:r>
            <a:endParaRPr lang="en-US" sz="1600" dirty="0"/>
          </a:p>
        </p:txBody>
      </p:sp>
      <p:sp>
        <p:nvSpPr>
          <p:cNvPr id="11" name="Text Placeholder 7">
            <a:extLst>
              <a:ext uri="{FF2B5EF4-FFF2-40B4-BE49-F238E27FC236}">
                <a16:creationId xmlns:a16="http://schemas.microsoft.com/office/drawing/2014/main" id="{5514A385-4FD8-778A-7612-E76F2772BCC6}"/>
              </a:ext>
            </a:extLst>
          </p:cNvPr>
          <p:cNvSpPr txBox="1">
            <a:spLocks/>
          </p:cNvSpPr>
          <p:nvPr/>
        </p:nvSpPr>
        <p:spPr>
          <a:xfrm>
            <a:off x="9371439" y="3962327"/>
            <a:ext cx="2130552" cy="2206752"/>
          </a:xfrm>
          <a:prstGeom prst="rect">
            <a:avLst/>
          </a:prstGeom>
          <a:noFill/>
        </p:spPr>
        <p:txBody>
          <a:bodyPr vert="horz" lIns="91440" tIns="45720" rIns="91440" bIns="45720" rtlCol="0" anchor="t">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Mô tả bên trong một component.</a:t>
            </a:r>
          </a:p>
        </p:txBody>
      </p:sp>
      <p:pic>
        <p:nvPicPr>
          <p:cNvPr id="12" name="Picture Placeholder 269" descr="target icon">
            <a:extLst>
              <a:ext uri="{FF2B5EF4-FFF2-40B4-BE49-F238E27FC236}">
                <a16:creationId xmlns:a16="http://schemas.microsoft.com/office/drawing/2014/main" id="{2CADD44F-2134-0F72-9417-FC8D7ABC1D2F}"/>
              </a:ext>
            </a:extLst>
          </p:cNvPr>
          <p:cNvPicPr>
            <a:picLocks noChangeAspect="1"/>
          </p:cNvPicPr>
          <p:nvPr/>
        </p:nvPicPr>
        <p:blipFill rotWithShape="1">
          <a:blip r:embed="rId5">
            <a:duotone>
              <a:schemeClr val="accent2">
                <a:shade val="45000"/>
                <a:satMod val="135000"/>
              </a:schemeClr>
              <a:prstClr val="white"/>
            </a:duotone>
          </a:blip>
          <a:srcRect t="113" b="113"/>
          <a:stretch/>
        </p:blipFill>
        <p:spPr>
          <a:xfrm>
            <a:off x="10569302" y="2295144"/>
            <a:ext cx="932688" cy="932688"/>
          </a:xfrm>
          <a:prstGeom prst="ellipse">
            <a:avLst/>
          </a:prstGeom>
          <a:solidFill>
            <a:schemeClr val="accent1"/>
          </a:solidFill>
        </p:spPr>
      </p:pic>
    </p:spTree>
    <p:extLst>
      <p:ext uri="{BB962C8B-B14F-4D97-AF65-F5344CB8AC3E}">
        <p14:creationId xmlns:p14="http://schemas.microsoft.com/office/powerpoint/2010/main" val="52847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6" name="Picture 15">
            <a:extLst>
              <a:ext uri="{FF2B5EF4-FFF2-40B4-BE49-F238E27FC236}">
                <a16:creationId xmlns:a16="http://schemas.microsoft.com/office/drawing/2014/main" id="{CEA8DB96-63DD-28AE-7D96-84AC7F998000}"/>
              </a:ext>
            </a:extLst>
          </p:cNvPr>
          <p:cNvPicPr>
            <a:picLocks noChangeAspect="1"/>
          </p:cNvPicPr>
          <p:nvPr/>
        </p:nvPicPr>
        <p:blipFill>
          <a:blip r:embed="rId2"/>
          <a:stretch>
            <a:fillRect/>
          </a:stretch>
        </p:blipFill>
        <p:spPr>
          <a:xfrm>
            <a:off x="3600066" y="2081969"/>
            <a:ext cx="8418345" cy="2883283"/>
          </a:xfrm>
          <a:prstGeom prst="rect">
            <a:avLst/>
          </a:prstGeom>
          <a:ln>
            <a:solidFill>
              <a:schemeClr val="tx1"/>
            </a:solidFill>
          </a:ln>
        </p:spPr>
      </p:pic>
      <p:sp>
        <p:nvSpPr>
          <p:cNvPr id="17" name="Title 1">
            <a:extLst>
              <a:ext uri="{FF2B5EF4-FFF2-40B4-BE49-F238E27FC236}">
                <a16:creationId xmlns:a16="http://schemas.microsoft.com/office/drawing/2014/main" id="{8617CC1E-5E4D-1E77-2EFC-90ABB475F739}"/>
              </a:ext>
            </a:extLst>
          </p:cNvPr>
          <p:cNvSpPr txBox="1">
            <a:spLocks/>
          </p:cNvSpPr>
          <p:nvPr/>
        </p:nvSpPr>
        <p:spPr>
          <a:xfrm>
            <a:off x="3600066" y="347472"/>
            <a:ext cx="8165592"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latin typeface="Courier" pitchFamily="2" charset="0"/>
                <a:cs typeface="Arial Black" panose="020B0604020202020204" pitchFamily="34" charset="0"/>
              </a:rPr>
              <a:t>System context diagram</a:t>
            </a:r>
            <a:endParaRPr lang="en-US" dirty="0"/>
          </a:p>
        </p:txBody>
      </p:sp>
    </p:spTree>
    <p:extLst>
      <p:ext uri="{BB962C8B-B14F-4D97-AF65-F5344CB8AC3E}">
        <p14:creationId xmlns:p14="http://schemas.microsoft.com/office/powerpoint/2010/main" val="155997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Picture 2">
            <a:extLst>
              <a:ext uri="{FF2B5EF4-FFF2-40B4-BE49-F238E27FC236}">
                <a16:creationId xmlns:a16="http://schemas.microsoft.com/office/drawing/2014/main" id="{CD4E9A39-E5E6-F36B-A4FF-1DB7A22E8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151" y="1571005"/>
            <a:ext cx="8522971" cy="4231262"/>
          </a:xfrm>
          <a:prstGeom prst="rect">
            <a:avLst/>
          </a:prstGeom>
          <a:ln>
            <a:solidFill>
              <a:schemeClr val="tx1"/>
            </a:solidFill>
          </a:ln>
        </p:spPr>
      </p:pic>
      <p:sp>
        <p:nvSpPr>
          <p:cNvPr id="4" name="Title 1">
            <a:extLst>
              <a:ext uri="{FF2B5EF4-FFF2-40B4-BE49-F238E27FC236}">
                <a16:creationId xmlns:a16="http://schemas.microsoft.com/office/drawing/2014/main" id="{FA006E76-2E8B-505B-BAAB-2889E3C8FC81}"/>
              </a:ext>
            </a:extLst>
          </p:cNvPr>
          <p:cNvSpPr txBox="1">
            <a:spLocks/>
          </p:cNvSpPr>
          <p:nvPr/>
        </p:nvSpPr>
        <p:spPr>
          <a:xfrm>
            <a:off x="3542151" y="347472"/>
            <a:ext cx="8165592"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latin typeface="Courier" pitchFamily="2" charset="0"/>
                <a:cs typeface="Arial Black" panose="020B0604020202020204" pitchFamily="34" charset="0"/>
              </a:rPr>
              <a:t>container diagram</a:t>
            </a:r>
            <a:endParaRPr lang="en-US" dirty="0"/>
          </a:p>
        </p:txBody>
      </p:sp>
    </p:spTree>
    <p:extLst>
      <p:ext uri="{BB962C8B-B14F-4D97-AF65-F5344CB8AC3E}">
        <p14:creationId xmlns:p14="http://schemas.microsoft.com/office/powerpoint/2010/main" val="321971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52683" y="364438"/>
            <a:ext cx="8165592" cy="768096"/>
          </a:xfrm>
        </p:spPr>
        <p:txBody>
          <a:bodyPr/>
          <a:lstStyle/>
          <a:p>
            <a:r>
              <a:rPr lang="en-US" sz="4400" b="1" dirty="0">
                <a:solidFill>
                  <a:schemeClr val="accent6"/>
                </a:solidFill>
                <a:latin typeface="Courier" pitchFamily="2" charset="0"/>
                <a:cs typeface="Arial Black" panose="020B0604020202020204" pitchFamily="34" charset="0"/>
              </a:rPr>
              <a:t>component diagram</a:t>
            </a: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3">
            <a:extLst>
              <a:ext uri="{FF2B5EF4-FFF2-40B4-BE49-F238E27FC236}">
                <a16:creationId xmlns:a16="http://schemas.microsoft.com/office/drawing/2014/main" id="{2E922486-CBA1-89EE-CCB7-B5914CD296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0828" y="1252272"/>
            <a:ext cx="5844540" cy="5241290"/>
          </a:xfrm>
          <a:prstGeom prst="rect">
            <a:avLst/>
          </a:prstGeom>
          <a:noFill/>
          <a:ln>
            <a:solidFill>
              <a:schemeClr val="tx1"/>
            </a:solidFill>
          </a:ln>
        </p:spPr>
      </p:pic>
    </p:spTree>
    <p:extLst>
      <p:ext uri="{BB962C8B-B14F-4D97-AF65-F5344CB8AC3E}">
        <p14:creationId xmlns:p14="http://schemas.microsoft.com/office/powerpoint/2010/main" val="825479384"/>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125</TotalTime>
  <Words>397</Words>
  <Application>Microsoft Macintosh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Black</vt:lpstr>
      <vt:lpstr>Courier</vt:lpstr>
      <vt:lpstr>Sabon Next LT</vt:lpstr>
      <vt:lpstr>Office Theme</vt:lpstr>
      <vt:lpstr>PHân tích thiết kế hệ thống bán hàng mia shoes </vt:lpstr>
      <vt:lpstr>NỘI DUNG CHÍNH</vt:lpstr>
      <vt:lpstr>LÝ DO CHỌN ĐỀ TÀI</vt:lpstr>
      <vt:lpstr>Khảo sát hệ thống</vt:lpstr>
      <vt:lpstr>Khảo sát hệ thống</vt:lpstr>
      <vt:lpstr>Mô hình c4</vt:lpstr>
      <vt:lpstr>PowerPoint Presentation</vt:lpstr>
      <vt:lpstr>PowerPoint Presentation</vt:lpstr>
      <vt:lpstr>component diagram</vt:lpstr>
      <vt:lpstr>component diagram</vt:lpstr>
      <vt:lpstr>Biểu đồ use case</vt:lpstr>
      <vt:lpstr>Biểu đồ use case</vt:lpstr>
      <vt:lpstr>Biểu đồ tuần tự</vt:lpstr>
      <vt:lpstr>Biểu đồ tuần tự</vt:lpstr>
      <vt:lpstr>Biểu đồ trạng thái</vt:lpstr>
      <vt:lpstr>Biểu đồ trạng thái</vt:lpstr>
      <vt:lpstr>Biểu đồ trạng thái</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hệ thống bán hàng mia shoes </dc:title>
  <dc:subject/>
  <dc:creator>Tran Nhat Khanh Lan</dc:creator>
  <cp:lastModifiedBy>Tran Nhat Khanh Lan</cp:lastModifiedBy>
  <cp:revision>11</cp:revision>
  <dcterms:created xsi:type="dcterms:W3CDTF">2023-01-06T16:41:29Z</dcterms:created>
  <dcterms:modified xsi:type="dcterms:W3CDTF">2023-01-07T00:57:27Z</dcterms:modified>
</cp:coreProperties>
</file>